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media/image15.svg" ContentType="image/svg+xml"/>
  <Override PartName="/ppt/media/image17.svg" ContentType="image/svg+xml"/>
  <Override PartName="/ppt/media/image2.svg" ContentType="image/svg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5"/>
  </p:notesMasterIdLst>
  <p:sldIdLst>
    <p:sldId id="275" r:id="rId4"/>
    <p:sldId id="315" r:id="rId6"/>
    <p:sldId id="299" r:id="rId7"/>
    <p:sldId id="335" r:id="rId8"/>
    <p:sldId id="323" r:id="rId9"/>
    <p:sldId id="329" r:id="rId10"/>
    <p:sldId id="337" r:id="rId11"/>
    <p:sldId id="340" r:id="rId12"/>
    <p:sldId id="324" r:id="rId13"/>
    <p:sldId id="338" r:id="rId14"/>
    <p:sldId id="339" r:id="rId15"/>
    <p:sldId id="341" r:id="rId16"/>
    <p:sldId id="325" r:id="rId17"/>
    <p:sldId id="342" r:id="rId18"/>
    <p:sldId id="322" r:id="rId19"/>
  </p:sldIdLst>
  <p:sldSz cx="12192000" cy="6858000"/>
  <p:notesSz cx="6858000" cy="9144000"/>
  <p:embeddedFontLst>
    <p:embeddedFont>
      <p:font typeface="微软雅黑" panose="020B0503020204020204" pitchFamily="34" charset="-122"/>
      <p:regular r:id="rId23"/>
    </p:embeddedFont>
    <p:embeddedFont>
      <p:font typeface="等线" panose="02010600030101010101" charset="-122"/>
      <p:regular r:id="rId24"/>
    </p:embeddedFont>
    <p:embeddedFont>
      <p:font typeface="等线 Light" panose="02010600030101010101" charset="-122"/>
      <p:regular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2256" y="1062"/>
      </p:cViewPr>
      <p:guideLst>
        <p:guide orient="horz" pos="213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3.xml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026EB-4058-4BC7-8426-D7194AF02E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9B6501-1FA3-4C81-8BF3-01BFF0E331F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362B0-12AC-4085-87E0-7E16945EABF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AA87C-ACA7-499A-A6CC-A785EF5340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13.png"/><Relationship Id="rId3" Type="http://schemas.openxmlformats.org/officeDocument/2006/relationships/tags" Target="../tags/tag2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7.svg"/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5.png"/><Relationship Id="rId3" Type="http://schemas.openxmlformats.org/officeDocument/2006/relationships/tags" Target="../tags/tag1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0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4919241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 panose="020B0502040204020203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82503" y="2275367"/>
            <a:ext cx="47136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Novecento wide Bold" panose="00000805000000000000" pitchFamily="50" charset="0"/>
                <a:ea typeface="思源黑体 Medium" panose="020B0600000000000000" pitchFamily="34" charset="-122"/>
              </a:rPr>
              <a:t>QG STUDIO</a:t>
            </a:r>
            <a:endParaRPr lang="zh-CN" altLang="en-US" sz="6000" b="1" dirty="0">
              <a:solidFill>
                <a:schemeClr val="bg1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83848" y="5456348"/>
            <a:ext cx="27857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汇报人：吴秋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雪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83847" y="5926209"/>
            <a:ext cx="412543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汇报时间：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形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87748" y="-2526731"/>
            <a:ext cx="10224035" cy="10548612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882504" y="2448889"/>
            <a:ext cx="0" cy="127101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94144" y="3423982"/>
            <a:ext cx="176720" cy="1870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形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29863" y="5429921"/>
            <a:ext cx="938469" cy="96826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73140" y="3162739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52673" y="2580920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64260" y="970280"/>
            <a:ext cx="7343140" cy="2637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/>
              <a:t>上传图片：</a:t>
            </a:r>
            <a:endParaRPr lang="zh-CN" altLang="en-US" b="1"/>
          </a:p>
          <a:p>
            <a:r>
              <a:rPr lang="zh-CN" altLang="en-US" sz="1400"/>
              <a:t>我将图片上传到</a:t>
            </a:r>
            <a:r>
              <a:rPr lang="zh-CN" altLang="en-US" sz="1400" b="1"/>
              <a:t>COS（腾讯云对象存储）</a:t>
            </a:r>
            <a:r>
              <a:rPr lang="zh-CN" altLang="en-US" sz="1400"/>
              <a:t>，而非是上传到本地。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将图片上传到对象存储的</a:t>
            </a:r>
            <a:r>
              <a:rPr lang="zh-CN" altLang="en-US" sz="1400"/>
              <a:t>优点：</a:t>
            </a:r>
            <a:endParaRPr lang="zh-CN" altLang="en-US" sz="1400"/>
          </a:p>
          <a:p>
            <a:r>
              <a:rPr lang="zh-CN" altLang="en-US" sz="1400"/>
              <a:t>    </a:t>
            </a:r>
            <a:r>
              <a:rPr lang="zh-CN" altLang="en-US" sz="1400" b="1"/>
              <a:t>可靠性：</a:t>
            </a:r>
            <a:r>
              <a:rPr lang="zh-CN" altLang="en-US" sz="1400"/>
              <a:t>将图片存储在对象存储服务中，可以提高图片的可靠性和稳定性。对象存储服务通常会有多重备份机制，保证数据不会因为硬件故障或其他意外事件而丢失。</a:t>
            </a:r>
            <a:endParaRPr lang="zh-CN" altLang="en-US" sz="1400"/>
          </a:p>
          <a:p>
            <a:r>
              <a:rPr lang="zh-CN" altLang="en-US" sz="1400"/>
              <a:t>    </a:t>
            </a:r>
            <a:r>
              <a:rPr lang="zh-CN" altLang="en-US" sz="1400" b="1"/>
              <a:t>访问速度：</a:t>
            </a:r>
            <a:r>
              <a:rPr lang="zh-CN" altLang="en-US" sz="1400"/>
              <a:t>通过对象存储服务，可以快速地分发图片，因为对象存储服务通常会有多个节点分布在不同的地区，可以提供更快的访问速度和更好的用户体验。</a:t>
            </a:r>
            <a:endParaRPr lang="zh-CN" altLang="en-US" sz="1400"/>
          </a:p>
          <a:p>
            <a:r>
              <a:rPr lang="en-US" altLang="zh-CN" sz="1400"/>
              <a:t>    </a:t>
            </a:r>
            <a:r>
              <a:rPr lang="zh-CN" altLang="en-US" sz="1400" b="1"/>
              <a:t>存储成本：</a:t>
            </a:r>
            <a:r>
              <a:rPr lang="zh-CN" altLang="en-US" sz="1400"/>
              <a:t>将图片存储在对象存储服务中，可以根据需要灵活地扩展存储容量，同时还可以避免本地存储设备的购买和维护成本。</a:t>
            </a:r>
            <a:endParaRPr lang="zh-CN" altLang="en-US" sz="1400"/>
          </a:p>
          <a:p>
            <a:r>
              <a:rPr lang="zh-CN" altLang="en-US" sz="1400"/>
              <a:t>    </a:t>
            </a:r>
            <a:r>
              <a:rPr lang="zh-CN" altLang="en-US" sz="1400" b="1"/>
              <a:t>跨平台：</a:t>
            </a:r>
            <a:r>
              <a:rPr lang="zh-CN" altLang="en-US" sz="1400"/>
              <a:t>将图片上传到对象存储服务中，可以方便地在不同的平台上使用，因为对象存储服务通常提供了多种不同的API接口和SDK，可以方便地在各种平台上使用。</a:t>
            </a:r>
            <a:endParaRPr lang="zh-CN" altLang="en-US" sz="1400"/>
          </a:p>
        </p:txBody>
      </p:sp>
      <p:pic>
        <p:nvPicPr>
          <p:cNvPr id="5" name="图片 4" descr="屏幕截图 2023-05-07 1427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75" y="3743960"/>
            <a:ext cx="4427220" cy="2235200"/>
          </a:xfrm>
          <a:prstGeom prst="rect">
            <a:avLst/>
          </a:prstGeom>
        </p:spPr>
      </p:pic>
      <p:pic>
        <p:nvPicPr>
          <p:cNvPr id="15" name="图片 14" descr="屏幕截图 2023-05-07 14275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623310"/>
            <a:ext cx="3563620" cy="30054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73140" y="3162739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52673" y="2580920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48740" y="1106170"/>
            <a:ext cx="4271645" cy="3829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/>
              <a:t>应用</a:t>
            </a:r>
            <a:r>
              <a:rPr lang="en-US" altLang="zh-CN" b="1"/>
              <a:t>JWT</a:t>
            </a:r>
            <a:r>
              <a:rPr lang="zh-CN" altLang="en-US" b="1"/>
              <a:t>进行身份认证：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sz="1400"/>
              <a:t>对比传统的session认证方式，JWT的优势是：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 b="1"/>
              <a:t>简洁</a:t>
            </a:r>
            <a:r>
              <a:rPr lang="zh-CN" altLang="en-US" sz="1400"/>
              <a:t>：JWT Token数据量小，传输速度也很快</a:t>
            </a:r>
            <a:endParaRPr lang="zh-CN" altLang="en-US" sz="1400"/>
          </a:p>
          <a:p>
            <a:r>
              <a:rPr lang="zh-CN" altLang="en-US" sz="1400"/>
              <a:t>因为JWT Token是以JSON加密形式保存在客户端的，所以JWT是跨语言的，原则上任何web形式都支持</a:t>
            </a:r>
            <a:endParaRPr lang="zh-CN" altLang="en-US" sz="1400"/>
          </a:p>
          <a:p>
            <a:r>
              <a:rPr lang="zh-CN" altLang="en-US" sz="1400"/>
              <a:t>不需要在服务端保存会话信息，也就是说不依赖于cookie和session，所以没有了传统session认证的弊端，特别适用于分布式微服务</a:t>
            </a:r>
            <a:endParaRPr lang="zh-CN" altLang="en-US" sz="1400"/>
          </a:p>
          <a:p>
            <a:r>
              <a:rPr lang="zh-CN" altLang="en-US" sz="1400" b="1"/>
              <a:t>单点登录友好</a:t>
            </a:r>
            <a:r>
              <a:rPr lang="zh-CN" altLang="en-US" sz="1400"/>
              <a:t>：使用Session进行身份认证的话，由于cookie无法跨域，难以实现单点登录。但是，使用token进行认证的话， token可以被保存在客户端的任意位置的内存中，不一定是cookie，所以不依赖cookie，不会存在这些问题</a:t>
            </a:r>
            <a:endParaRPr lang="zh-CN" altLang="en-US" sz="1400"/>
          </a:p>
          <a:p>
            <a:endParaRPr lang="zh-CN" altLang="en-US" sz="1400"/>
          </a:p>
        </p:txBody>
      </p:sp>
      <p:pic>
        <p:nvPicPr>
          <p:cNvPr id="100" name="图片 99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931535" y="1393825"/>
            <a:ext cx="3700145" cy="32537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73140" y="3162739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52673" y="2580920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48740" y="1106170"/>
            <a:ext cx="7895590" cy="51320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/>
              <a:t>在开发时应用了</a:t>
            </a:r>
            <a:r>
              <a:rPr lang="en-US" altLang="zh-CN" b="1"/>
              <a:t>VO</a:t>
            </a:r>
            <a:r>
              <a:rPr lang="zh-CN" altLang="en-US" b="1"/>
              <a:t>层：</a:t>
            </a:r>
            <a:endParaRPr lang="zh-CN" altLang="en-US" b="1"/>
          </a:p>
          <a:p>
            <a:endParaRPr lang="zh-CN" altLang="en-US" sz="1400"/>
          </a:p>
          <a:p>
            <a:r>
              <a:rPr lang="zh-CN" altLang="en-US" sz="1400"/>
              <a:t>VO层指的是“View Object”层，VO层的主要作用是将业务层的数据转换成表现层的数据，为表现层提供一个合适的数据结构。例如，在MVC（Model-View-Controller）架构中，VO层通常用于将模型（Model）层的数据转换为视图（View）层所需的数据格式，以便于展示给用户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优点：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    </a:t>
            </a:r>
            <a:r>
              <a:rPr lang="zh-CN" altLang="en-US" sz="1400" b="1"/>
              <a:t>松耦合</a:t>
            </a:r>
            <a:r>
              <a:rPr lang="zh-CN" altLang="en-US" sz="1400"/>
              <a:t>：VO层可以将业务逻辑和表现逻辑分离，从而降低不同层之间的耦合度，使得代码更加清晰和易于维护。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    </a:t>
            </a:r>
            <a:r>
              <a:rPr lang="zh-CN" altLang="en-US" sz="1400" b="1"/>
              <a:t>易于扩展</a:t>
            </a:r>
            <a:r>
              <a:rPr lang="zh-CN" altLang="en-US" sz="1400"/>
              <a:t>：VO层可以将数据的转换和处理逻辑封装在其中，因此可以在不影响其他层的情况下轻松地对其进行扩展和改变。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    </a:t>
            </a:r>
            <a:r>
              <a:rPr lang="zh-CN" altLang="en-US" sz="1400" b="1"/>
              <a:t>数据格式化</a:t>
            </a:r>
            <a:r>
              <a:rPr lang="zh-CN" altLang="en-US" sz="1400"/>
              <a:t>：VO层可以将数据从业务层的结构转换为表现层的结构，使得数据更容易被表现层的组件使用和展示。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    </a:t>
            </a:r>
            <a:r>
              <a:rPr lang="zh-CN" altLang="en-US" sz="1400" b="1"/>
              <a:t>安全性</a:t>
            </a:r>
            <a:r>
              <a:rPr lang="zh-CN" altLang="en-US" sz="1400"/>
              <a:t>：VO层可以对业务数据进行安全性控制，以确保数据不被表现层中不应该访问的组件所访问。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因此，使用VO层可以提高应用程序的可维护性、可扩展性和安全性，如果只使用</a:t>
            </a:r>
            <a:r>
              <a:rPr lang="en-US" altLang="zh-CN" sz="1400"/>
              <a:t>po</a:t>
            </a:r>
            <a:r>
              <a:rPr lang="zh-CN" altLang="en-US" sz="1400"/>
              <a:t>层会导致业务逻辑层与数据库高度耦合，使得应用程序难以维护和扩展，还可能会导致数据安全问题，因为PO层通常包含数据库相关的信息，可能会暴露敏感信息，还</a:t>
            </a:r>
            <a:r>
              <a:rPr lang="zh-CN" altLang="en-US" sz="1400"/>
              <a:t>会增加代码的复杂度和难度。</a:t>
            </a:r>
            <a:endParaRPr lang="zh-CN" altLang="en-US" sz="1400"/>
          </a:p>
          <a:p>
            <a:endParaRPr lang="zh-CN" altLang="en-US"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0035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4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73775" y="3738684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52673" y="2580920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174263" y="3159881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48740" y="1099820"/>
            <a:ext cx="7895590" cy="51320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sz="1400"/>
          </a:p>
          <a:p>
            <a:r>
              <a:rPr lang="zh-CN" altLang="en-US" sz="1400"/>
              <a:t>在开发这个项目的时候，我遇到了很多困难，</a:t>
            </a:r>
            <a:r>
              <a:rPr lang="zh-CN" altLang="en-US" sz="1400">
                <a:sym typeface="+mn-ea"/>
              </a:rPr>
              <a:t>虽然网上有很多的类似项目，但是受限于技术要求，很多知识点都需要刨根问底，触及到它的本质才能理解并应用，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起先，由于没有做过一个完整的</a:t>
            </a:r>
            <a:r>
              <a:rPr lang="en-US" altLang="zh-CN" sz="1400"/>
              <a:t>web</a:t>
            </a:r>
            <a:r>
              <a:rPr lang="zh-CN" altLang="en-US" sz="1400"/>
              <a:t>项目，所以从一开始的数据库设计，就在纠结到底应该如何设计，才能使三端能达到很好的交互，所以花了蛮多的时间在搜索和思考应该如何进行数据库设计，但是其实先上手去做，慢慢在开发中摸索，会比思考不做的效果要好得</a:t>
            </a:r>
            <a:r>
              <a:rPr lang="zh-CN" altLang="en-US" sz="1400"/>
              <a:t>多。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由于相关的基础知识比较薄弱，之后又陷于不知如何进行网络通信的困境中，在解决这个困难时，心态其实很重要，越是急功近利越是难以成功，反而沉下心来理解每个应用到的知识点才能</a:t>
            </a:r>
            <a:r>
              <a:rPr lang="zh-CN" altLang="en-US" sz="1400"/>
              <a:t>有所收获。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最后，</a:t>
            </a:r>
            <a:r>
              <a:rPr lang="zh-CN" altLang="en-US" sz="1400">
                <a:sym typeface="+mn-ea"/>
              </a:rPr>
              <a:t>前端对于我而言是很难攻破的，</a:t>
            </a:r>
            <a:r>
              <a:rPr lang="zh-CN" altLang="en-US" sz="1400"/>
              <a:t>甚至直到现在我的前端界面还没有搭完，前后端还没有实现全面的连通，可能待会的展示也不能展示什么</a:t>
            </a:r>
            <a:r>
              <a:rPr lang="zh-CN" altLang="en-US" sz="1400"/>
              <a:t>东西，让各位师兄</a:t>
            </a:r>
            <a:r>
              <a:rPr lang="zh-CN" altLang="en-US" sz="1400"/>
              <a:t>见笑了。</a:t>
            </a:r>
            <a:endParaRPr lang="zh-CN" altLang="en-US"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形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457074" y="629136"/>
            <a:ext cx="5277852" cy="54454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 flipV="1">
            <a:off x="0" y="3667956"/>
            <a:ext cx="12192000" cy="3190043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 panose="020B0502040204020203" charset="-122"/>
              <a:cs typeface="+mn-cs"/>
            </a:endParaRPr>
          </a:p>
        </p:txBody>
      </p:sp>
      <p:pic>
        <p:nvPicPr>
          <p:cNvPr id="13" name="图形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7074" y="680577"/>
            <a:ext cx="5277852" cy="544540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341809" y="2836949"/>
            <a:ext cx="35083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3843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</a:t>
            </a:r>
            <a:endParaRPr lang="zh-CN" altLang="en-US" sz="5400" b="1" dirty="0">
              <a:solidFill>
                <a:srgbClr val="3843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41809" y="3707963"/>
            <a:ext cx="3508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b="1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Thanks for listening</a:t>
            </a:r>
            <a:endParaRPr lang="zh-CN" altLang="en-US" sz="2000" b="1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142000" y="796672"/>
            <a:ext cx="5392402" cy="5392401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1189667" y="-250994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-100010" y="1110117"/>
            <a:ext cx="6810228" cy="6810226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-743543" y="-1707853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85488" y="1791863"/>
            <a:ext cx="3468634" cy="3468634"/>
          </a:xfrm>
          <a:prstGeom prst="ellipse">
            <a:avLst/>
          </a:prstGeom>
          <a:noFill/>
          <a:ln w="44450">
            <a:solidFill>
              <a:srgbClr val="3843B3">
                <a:alpha val="2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878743" y="1885118"/>
            <a:ext cx="3282124" cy="3282124"/>
          </a:xfrm>
          <a:prstGeom prst="ellipse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106582" y="1082192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621523" y="2096976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773585" y="3223598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621523" y="4309828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5305305" y="963203"/>
            <a:ext cx="619822" cy="634301"/>
            <a:chOff x="5305305" y="963203"/>
            <a:chExt cx="619822" cy="634301"/>
          </a:xfrm>
        </p:grpSpPr>
        <p:sp>
          <p:nvSpPr>
            <p:cNvPr id="12" name="椭圆 11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796671" y="1977986"/>
            <a:ext cx="619822" cy="634301"/>
            <a:chOff x="5305305" y="963203"/>
            <a:chExt cx="619822" cy="634301"/>
          </a:xfrm>
        </p:grpSpPr>
        <p:sp>
          <p:nvSpPr>
            <p:cNvPr id="25" name="椭圆 24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989199" y="3126456"/>
            <a:ext cx="619822" cy="634301"/>
            <a:chOff x="5305305" y="963203"/>
            <a:chExt cx="619822" cy="634301"/>
          </a:xfrm>
        </p:grpSpPr>
        <p:sp>
          <p:nvSpPr>
            <p:cNvPr id="28" name="椭圆 27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786089" y="4239680"/>
            <a:ext cx="619822" cy="633542"/>
            <a:chOff x="5305305" y="963962"/>
            <a:chExt cx="619822" cy="633542"/>
          </a:xfrm>
        </p:grpSpPr>
        <p:sp>
          <p:nvSpPr>
            <p:cNvPr id="31" name="椭圆 30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360810" y="963962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1029825" y="3013500"/>
            <a:ext cx="2979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答辩目录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021982" y="1057196"/>
            <a:ext cx="21260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608735" y="2071543"/>
            <a:ext cx="21260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710218" y="3188010"/>
            <a:ext cx="21260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608736" y="4295944"/>
            <a:ext cx="21260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7" name="图形 4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95832" y="2323777"/>
            <a:ext cx="2197822" cy="2267595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079850" y="3707176"/>
            <a:ext cx="2944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Directory</a:t>
            </a:r>
            <a:endParaRPr lang="zh-CN" altLang="en-US" sz="2000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1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52185" y="2582349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24940" y="1243965"/>
            <a:ext cx="6550025" cy="18002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000" b="1"/>
              <a:t>QG</a:t>
            </a:r>
            <a:r>
              <a:rPr lang="zh-CN" altLang="en-US" sz="2000" b="1"/>
              <a:t>购物商城：</a:t>
            </a:r>
            <a:endParaRPr lang="zh-CN" altLang="en-US" sz="2000" b="1"/>
          </a:p>
          <a:p>
            <a:r>
              <a:rPr lang="zh-CN" altLang="en-US"/>
              <a:t>该项目为开发一个购物页面，以满足多用户的购物需求，提供安全、高效、方便的购物体验。</a:t>
            </a:r>
            <a:endParaRPr lang="zh-CN" altLang="en-US"/>
          </a:p>
          <a:p>
            <a:r>
              <a:rPr lang="zh-CN" altLang="en-US"/>
              <a:t>在购物页面上首先会有许多商家的商品展示，用户可以通过浏览的方式发现自己心爱的商品，进入商品</a:t>
            </a:r>
            <a:r>
              <a:rPr lang="zh-CN" altLang="en-US"/>
              <a:t>详情界面了解商品信息，还可以联系客服进行咨询</a:t>
            </a:r>
            <a:endParaRPr lang="zh-CN" altLang="en-US"/>
          </a:p>
        </p:txBody>
      </p:sp>
      <p:pic>
        <p:nvPicPr>
          <p:cNvPr id="7" name="图片 6" descr="屏幕截图 2023-05-07 11341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424940" y="3123565"/>
            <a:ext cx="6277610" cy="33172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2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52185" y="2582349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24940" y="1095375"/>
            <a:ext cx="8562975" cy="424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通过对需求进行分析，我们可以确定系统中有三类用户：</a:t>
            </a:r>
            <a:r>
              <a:rPr lang="zh-CN" altLang="en-US" b="1"/>
              <a:t>普通用户、</a:t>
            </a:r>
            <a:r>
              <a:rPr lang="zh-CN" altLang="en-US" b="1"/>
              <a:t>店铺管理员以及网站管理员</a:t>
            </a:r>
            <a:r>
              <a:rPr lang="zh-CN" altLang="en-US"/>
              <a:t>。对于游客，我们只需设计一个过滤</a:t>
            </a:r>
            <a:r>
              <a:rPr lang="zh-CN" altLang="en-US"/>
              <a:t>器让其无法实现一些操作</a:t>
            </a:r>
            <a:r>
              <a:rPr lang="zh-CN" altLang="en-US"/>
              <a:t>即可。</a:t>
            </a:r>
            <a:endParaRPr lang="zh-CN" altLang="en-US"/>
          </a:p>
          <a:p>
            <a:endParaRPr lang="zh-CN" altLang="en-US"/>
          </a:p>
          <a:p>
            <a:r>
              <a:rPr lang="zh-CN" altLang="en-US" b="1">
                <a:sym typeface="+mn-ea"/>
              </a:rPr>
              <a:t>普通用户功能：</a:t>
            </a:r>
            <a:endParaRPr lang="zh-CN" altLang="en-US" b="1"/>
          </a:p>
          <a:p>
            <a:r>
              <a:rPr lang="zh-CN" altLang="en-US" sz="1400">
                <a:sym typeface="+mn-ea"/>
              </a:rPr>
              <a:t>实现登录、注册、登出，查询、修改个人基本信息，商品咨询，商品评论，商品购买，商品加入购物车，购物车下单，查询订单状态，申请退货，申请注册店铺成为商家、关注</a:t>
            </a:r>
            <a:r>
              <a:rPr lang="zh-CN" altLang="en-US" sz="1400">
                <a:sym typeface="+mn-ea"/>
              </a:rPr>
              <a:t>店铺</a:t>
            </a:r>
            <a:endParaRPr lang="zh-CN" altLang="en-US" sz="1400">
              <a:sym typeface="+mn-ea"/>
            </a:endParaRPr>
          </a:p>
          <a:p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/>
              <a:t>用户登录注册：</a:t>
            </a:r>
            <a:r>
              <a:rPr lang="zh-CN" altLang="en-US" sz="1400"/>
              <a:t>用户可以在系统中先注册再登录实现，注册需要用户名唯一，为保证唯一性，此处的用户名是</a:t>
            </a:r>
            <a:r>
              <a:rPr lang="zh-CN" altLang="en-US" sz="1400" b="1"/>
              <a:t>后台自动生成</a:t>
            </a:r>
            <a:r>
              <a:rPr lang="zh-CN" altLang="en-US" sz="1400"/>
              <a:t>的，用户只需要提供昵称信息以及密码信息，但是注册成功后需要记住自己的用户名才能登录（这个地方的修改方向为用户在注册的时候需要提供手机号码，手机号码是唯一的，登录的时候就不需要用户名），注册时还需进行确认密码以及</a:t>
            </a:r>
            <a:r>
              <a:rPr lang="zh-CN" altLang="en-US" sz="1400" b="1"/>
              <a:t>验证码（图片）校验</a:t>
            </a:r>
            <a:r>
              <a:rPr lang="zh-CN" altLang="en-US" sz="1400"/>
              <a:t>的步骤，为了防止机器冒充人类做暴力破解、防止大规模在线注册滥用服务，登录时用户还可以选择</a:t>
            </a:r>
            <a:r>
              <a:rPr lang="zh-CN" altLang="en-US" sz="1400" b="1"/>
              <a:t>是否记住登录信息</a:t>
            </a:r>
            <a:r>
              <a:rPr lang="zh-CN" altLang="en-US" sz="1400"/>
              <a:t>，下次再登录时登录信息就会自动显示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/>
              <a:t>用户购物车：</a:t>
            </a:r>
            <a:r>
              <a:rPr lang="zh-CN" altLang="en-US" sz="1400"/>
              <a:t>客户对感兴趣的商品可以加入购物车处理，并可以修改数量，删除或批量删除。用户可以筛选购物车中的某个或多个，或者所有商品进行购买，后台会生成订单并产生</a:t>
            </a:r>
            <a:r>
              <a:rPr lang="zh-CN" altLang="en-US" sz="1400" b="1"/>
              <a:t>唯一的订单编号</a:t>
            </a:r>
            <a:r>
              <a:rPr lang="zh-CN" altLang="en-US" sz="1400"/>
              <a:t>，当订单状态为</a:t>
            </a:r>
            <a:r>
              <a:rPr lang="en-US" altLang="zh-CN" sz="1400"/>
              <a:t>“</a:t>
            </a:r>
            <a:r>
              <a:rPr lang="zh-CN" altLang="en-US" sz="1400"/>
              <a:t>已收货</a:t>
            </a:r>
            <a:r>
              <a:rPr lang="en-US" altLang="zh-CN" sz="1400"/>
              <a:t>”</a:t>
            </a:r>
            <a:r>
              <a:rPr lang="zh-CN" altLang="en-US" sz="1400"/>
              <a:t>时，会减少对应商品的库存，增加对应商品的月销量（月销量并非存于</a:t>
            </a:r>
            <a:r>
              <a:rPr lang="zh-CN" altLang="en-US" sz="1400"/>
              <a:t>数据库中）</a:t>
            </a:r>
            <a:endParaRPr lang="zh-CN" altLang="en-US" sz="1400"/>
          </a:p>
          <a:p>
            <a:endParaRPr lang="zh-CN" altLang="en-US"/>
          </a:p>
        </p:txBody>
      </p:sp>
      <p:pic>
        <p:nvPicPr>
          <p:cNvPr id="14" name="图片 13" descr="屏幕截图 2023-05-07 1236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185" y="5182870"/>
            <a:ext cx="2636520" cy="1393190"/>
          </a:xfrm>
          <a:prstGeom prst="rect">
            <a:avLst/>
          </a:prstGeom>
        </p:spPr>
      </p:pic>
      <p:pic>
        <p:nvPicPr>
          <p:cNvPr id="15" name="图片 14" descr="屏幕截图 2023-05-07 1236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635" y="5182870"/>
            <a:ext cx="2634615" cy="14331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52185" y="2582349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42390" y="1357630"/>
            <a:ext cx="825500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ym typeface="+mn-ea"/>
              </a:rPr>
              <a:t>店铺管理员功能：</a:t>
            </a:r>
            <a:endParaRPr lang="zh-CN" altLang="en-US" b="1"/>
          </a:p>
          <a:p>
            <a:r>
              <a:rPr lang="zh-CN" altLang="en-US" sz="1400">
                <a:sym typeface="+mn-ea"/>
              </a:rPr>
              <a:t>查询、修改店铺信息，管理商品的上下架，发布动态，回复消费者</a:t>
            </a:r>
            <a:endParaRPr lang="zh-CN" altLang="en-US" sz="1400">
              <a:sym typeface="+mn-ea"/>
            </a:endParaRPr>
          </a:p>
          <a:p>
            <a:endParaRPr lang="zh-CN" altLang="en-US"/>
          </a:p>
          <a:p>
            <a:r>
              <a:rPr lang="zh-CN" altLang="en-US" b="1">
                <a:sym typeface="+mn-ea"/>
              </a:rPr>
              <a:t>网站</a:t>
            </a:r>
            <a:r>
              <a:rPr lang="zh-CN" altLang="en-US" b="1">
                <a:sym typeface="+mn-ea"/>
              </a:rPr>
              <a:t>管理员功能：</a:t>
            </a:r>
            <a:endParaRPr lang="zh-CN" altLang="en-US" b="1"/>
          </a:p>
          <a:p>
            <a:r>
              <a:rPr lang="zh-CN" altLang="en-US" sz="1400"/>
              <a:t>审核申请（包括新店铺的注册申请、商品的上架申请），审核举报，</a:t>
            </a:r>
            <a:r>
              <a:rPr lang="zh-CN" altLang="en-US" sz="1400">
                <a:sym typeface="+mn-ea"/>
              </a:rPr>
              <a:t>删除不良评论，</a:t>
            </a:r>
            <a:r>
              <a:rPr lang="zh-CN" altLang="en-US" sz="1400"/>
              <a:t>并根据举报内容进行下架商品或删除评论的</a:t>
            </a:r>
            <a:r>
              <a:rPr lang="zh-CN" altLang="en-US" sz="1400"/>
              <a:t>操作</a:t>
            </a:r>
            <a:endParaRPr lang="zh-CN" altLang="en-US" sz="1400"/>
          </a:p>
        </p:txBody>
      </p:sp>
      <p:pic>
        <p:nvPicPr>
          <p:cNvPr id="14" name="图片 13" descr="屏幕截图 2023-05-07 1415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940" y="2926080"/>
            <a:ext cx="4705985" cy="1778000"/>
          </a:xfrm>
          <a:prstGeom prst="rect">
            <a:avLst/>
          </a:prstGeom>
        </p:spPr>
      </p:pic>
      <p:pic>
        <p:nvPicPr>
          <p:cNvPr id="13" name="图片 12" descr="屏幕截图 2023-05-07 1408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3685" y="4845050"/>
            <a:ext cx="4587240" cy="19126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项目需求</a:t>
            </a:r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52185" y="2582349"/>
            <a:ext cx="17870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汇报题目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24940" y="1086485"/>
            <a:ext cx="8255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数据库表关系图：</a:t>
            </a:r>
            <a:endParaRPr lang="zh-CN" altLang="en-US" b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850" y="1570990"/>
            <a:ext cx="5592445" cy="46494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3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PP_MARK_KEY" val="05d0174b-97c7-425b-a1b2-41fe028b08fd"/>
  <p:tag name="COMMONDATA" val="eyJoZGlkIjoiMjgzMTU2ODI2YTVlMjI0YzMwNjdmYmI3NDBlZmJiNjE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2576</Words>
  <Application>WPS 演示</Application>
  <PresentationFormat>宽屏</PresentationFormat>
  <Paragraphs>205</Paragraphs>
  <Slides>15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Arial</vt:lpstr>
      <vt:lpstr>宋体</vt:lpstr>
      <vt:lpstr>Wingdings</vt:lpstr>
      <vt:lpstr>Sitka Text</vt:lpstr>
      <vt:lpstr>微软雅黑 Light</vt:lpstr>
      <vt:lpstr>Novecento wide Bold</vt:lpstr>
      <vt:lpstr>思源黑体 Medium</vt:lpstr>
      <vt:lpstr>黑体</vt:lpstr>
      <vt:lpstr>微软雅黑</vt:lpstr>
      <vt:lpstr>Montserrat Light</vt:lpstr>
      <vt:lpstr>等线</vt:lpstr>
      <vt:lpstr>Arial Unicode MS</vt:lpstr>
      <vt:lpstr>等线 Light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邓 志聪</dc:creator>
  <cp:lastModifiedBy>NOEL</cp:lastModifiedBy>
  <cp:revision>7</cp:revision>
  <dcterms:created xsi:type="dcterms:W3CDTF">2022-04-30T16:30:00Z</dcterms:created>
  <dcterms:modified xsi:type="dcterms:W3CDTF">2023-05-07T07:45:40Z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1A4192BF70634338B289D30AF4DBBE55_12</vt:lpwstr>
  </property>
  <property fmtid="{D5CDD505-2E9C-101B-9397-08002B2CF9AE}" pid="3" name="KSOProductBuildVer">
    <vt:lpwstr>2052-11.1.0.14036</vt:lpwstr>
  </property>
</Properties>
</file>

<file path=docProps/thumbnail.jpeg>
</file>